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CFFFF"/>
    <a:srgbClr val="00B0F0"/>
    <a:srgbClr val="FFFFFF"/>
    <a:srgbClr val="FF3399"/>
    <a:srgbClr val="FF6699"/>
    <a:srgbClr val="FFC000"/>
    <a:srgbClr val="FFCC99"/>
    <a:srgbClr val="CCFF9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93333" autoAdjust="0"/>
  </p:normalViewPr>
  <p:slideViewPr>
    <p:cSldViewPr>
      <p:cViewPr varScale="1">
        <p:scale>
          <a:sx n="107" d="100"/>
          <a:sy n="107" d="100"/>
        </p:scale>
        <p:origin x="19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2114" y="384175"/>
            <a:ext cx="2879725" cy="8193088"/>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39763" y="384175"/>
            <a:ext cx="8489950" cy="8193088"/>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39764" y="2239963"/>
            <a:ext cx="5684837"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477000" y="2239963"/>
            <a:ext cx="5684838"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2023/2/15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806D8F3E-63AB-4AAC-B156-BE71DD6A8640}" type="datetimeFigureOut">
              <a:rPr kumimoji="1" lang="ja-JP" altLang="en-US" smtClean="0"/>
              <a:pPr/>
              <a:t>2023/2/15</a:t>
            </a:fld>
            <a:endParaRPr kumimoji="1"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1CEF6DB-2A34-4560-8375-630FF2C7139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010202.CHIIKIKAGAKU\Pictures\素材集\ab57f37925688653d4444f6791320579_m.jpg"/>
          <p:cNvPicPr>
            <a:picLocks noChangeAspect="1" noChangeArrowheads="1"/>
          </p:cNvPicPr>
          <p:nvPr/>
        </p:nvPicPr>
        <p:blipFill>
          <a:blip r:embed="rId2" cstate="print"/>
          <a:srcRect t="50000"/>
          <a:stretch>
            <a:fillRect/>
          </a:stretch>
        </p:blipFill>
        <p:spPr bwMode="auto">
          <a:xfrm>
            <a:off x="0" y="0"/>
            <a:ext cx="9144000" cy="6858000"/>
          </a:xfrm>
          <a:prstGeom prst="rect">
            <a:avLst/>
          </a:prstGeom>
          <a:noFill/>
        </p:spPr>
      </p:pic>
      <p:sp>
        <p:nvSpPr>
          <p:cNvPr id="7" name="正方形/長方形 6"/>
          <p:cNvSpPr/>
          <p:nvPr/>
        </p:nvSpPr>
        <p:spPr bwMode="gray">
          <a:xfrm>
            <a:off x="251520" y="4797152"/>
            <a:ext cx="8640960" cy="1152128"/>
          </a:xfrm>
          <a:prstGeom prst="rect">
            <a:avLst/>
          </a:prstGeom>
          <a:solidFill>
            <a:srgbClr val="FFFFFF">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3200" dirty="0">
                <a:solidFill>
                  <a:srgbClr val="0070C0"/>
                </a:solidFill>
                <a:latin typeface="HGP創英角ｺﾞｼｯｸUB" pitchFamily="50" charset="-128"/>
                <a:ea typeface="HGP創英角ｺﾞｼｯｸUB" pitchFamily="50" charset="-128"/>
              </a:rPr>
              <a:t>令和３年度決算</a:t>
            </a:r>
            <a:endParaRPr lang="en-US" altLang="ja-JP" sz="3200" dirty="0">
              <a:solidFill>
                <a:srgbClr val="0070C0"/>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3200" dirty="0">
                <a:solidFill>
                  <a:srgbClr val="0070C0"/>
                </a:solidFill>
                <a:latin typeface="HGP創英角ｺﾞｼｯｸUB" pitchFamily="50" charset="-128"/>
                <a:ea typeface="HGP創英角ｺﾞｼｯｸUB" pitchFamily="50" charset="-128"/>
              </a:rPr>
              <a:t>串間市連結財務諸表を公表します。</a:t>
            </a:r>
            <a:endParaRPr lang="en-US" altLang="ja-JP" sz="3200" dirty="0">
              <a:solidFill>
                <a:srgbClr val="0070C0"/>
              </a:solidFill>
              <a:latin typeface="HGP創英角ｺﾞｼｯｸUB" pitchFamily="50" charset="-128"/>
              <a:ea typeface="HGP創英角ｺﾞｼｯｸUB" pitchFamily="50" charset="-128"/>
            </a:endParaRPr>
          </a:p>
        </p:txBody>
      </p:sp>
      <p:sp>
        <p:nvSpPr>
          <p:cNvPr id="8" name="正方形/長方形 7"/>
          <p:cNvSpPr/>
          <p:nvPr/>
        </p:nvSpPr>
        <p:spPr bwMode="gray">
          <a:xfrm>
            <a:off x="251520" y="188640"/>
            <a:ext cx="4320480" cy="792088"/>
          </a:xfrm>
          <a:prstGeom prst="rect">
            <a:avLst/>
          </a:prstGeom>
          <a:solidFill>
            <a:srgbClr val="FFFFFF">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b="1" dirty="0">
                <a:solidFill>
                  <a:schemeClr val="tx1"/>
                </a:solidFill>
                <a:latin typeface="HGS教科書体" pitchFamily="18" charset="-128"/>
                <a:ea typeface="HGS教科書体" pitchFamily="18" charset="-128"/>
              </a:rPr>
              <a:t>あなたにも</a:t>
            </a:r>
            <a:r>
              <a:rPr lang="ja-JP" altLang="en-US" b="1" dirty="0">
                <a:solidFill>
                  <a:srgbClr val="7030A0"/>
                </a:solidFill>
                <a:latin typeface="HGS教科書体" pitchFamily="18" charset="-128"/>
                <a:ea typeface="HGS教科書体" pitchFamily="18" charset="-128"/>
              </a:rPr>
              <a:t>届けたい</a:t>
            </a:r>
            <a:r>
              <a:rPr lang="ja-JP" altLang="en-US" b="1" dirty="0">
                <a:solidFill>
                  <a:schemeClr val="tx1"/>
                </a:solidFill>
                <a:latin typeface="HGS教科書体" pitchFamily="18" charset="-128"/>
                <a:ea typeface="HGS教科書体" pitchFamily="18" charset="-128"/>
              </a:rPr>
              <a:t>。串間の</a:t>
            </a:r>
            <a:r>
              <a:rPr lang="ja-JP" altLang="en-US" b="1" dirty="0">
                <a:solidFill>
                  <a:srgbClr val="00B050"/>
                </a:solidFill>
                <a:latin typeface="HGS教科書体" pitchFamily="18" charset="-128"/>
                <a:ea typeface="HGS教科書体" pitchFamily="18" charset="-128"/>
              </a:rPr>
              <a:t>めぐみ</a:t>
            </a:r>
            <a:r>
              <a:rPr lang="ja-JP" altLang="en-US" b="1" dirty="0">
                <a:solidFill>
                  <a:schemeClr val="tx1"/>
                </a:solidFill>
                <a:latin typeface="HGS教科書体" pitchFamily="18" charset="-128"/>
                <a:ea typeface="HGS教科書体" pitchFamily="18" charset="-128"/>
              </a:rPr>
              <a:t>、</a:t>
            </a:r>
            <a:endParaRPr lang="en-US" altLang="ja-JP" b="1" dirty="0">
              <a:solidFill>
                <a:schemeClr val="tx1"/>
              </a:solidFill>
              <a:latin typeface="HGS教科書体" pitchFamily="18" charset="-128"/>
              <a:ea typeface="HGS教科書体" pitchFamily="18" charset="-128"/>
            </a:endParaRPr>
          </a:p>
          <a:p>
            <a:pPr algn="ctr" fontAlgn="auto">
              <a:spcBef>
                <a:spcPts val="0"/>
              </a:spcBef>
              <a:spcAft>
                <a:spcPts val="0"/>
              </a:spcAft>
              <a:defRPr/>
            </a:pPr>
            <a:r>
              <a:rPr lang="ja-JP" altLang="en-US" b="1" dirty="0">
                <a:solidFill>
                  <a:schemeClr val="tx1"/>
                </a:solidFill>
                <a:latin typeface="HGS教科書体" pitchFamily="18" charset="-128"/>
                <a:ea typeface="HGS教科書体" pitchFamily="18" charset="-128"/>
              </a:rPr>
              <a:t>串間の</a:t>
            </a:r>
            <a:r>
              <a:rPr lang="ja-JP" altLang="en-US" b="1" dirty="0">
                <a:solidFill>
                  <a:schemeClr val="accent2">
                    <a:lumMod val="75000"/>
                  </a:schemeClr>
                </a:solidFill>
                <a:latin typeface="HGS教科書体" pitchFamily="18" charset="-128"/>
                <a:ea typeface="HGS教科書体" pitchFamily="18" charset="-128"/>
              </a:rPr>
              <a:t>ぬくもり</a:t>
            </a:r>
            <a:r>
              <a:rPr lang="ja-JP" altLang="en-US" b="1" dirty="0">
                <a:solidFill>
                  <a:schemeClr val="tx1"/>
                </a:solidFill>
                <a:latin typeface="HGS教科書体" pitchFamily="18" charset="-128"/>
                <a:ea typeface="HGS教科書体" pitchFamily="18" charset="-128"/>
              </a:rPr>
              <a:t>。串間の</a:t>
            </a:r>
            <a:r>
              <a:rPr lang="ja-JP" altLang="en-US" b="1" dirty="0">
                <a:solidFill>
                  <a:srgbClr val="FF3399"/>
                </a:solidFill>
                <a:latin typeface="HGS教科書体" pitchFamily="18" charset="-128"/>
                <a:ea typeface="HGS教科書体" pitchFamily="18" charset="-128"/>
              </a:rPr>
              <a:t>魅力</a:t>
            </a:r>
            <a:r>
              <a:rPr lang="ja-JP" altLang="en-US" b="1" dirty="0">
                <a:solidFill>
                  <a:schemeClr val="tx1"/>
                </a:solidFill>
                <a:latin typeface="HGS教科書体" pitchFamily="18" charset="-128"/>
                <a:ea typeface="HGS教科書体" pitchFamily="18" charset="-128"/>
              </a:rPr>
              <a:t>を。</a:t>
            </a:r>
            <a:endParaRPr lang="en-US" altLang="ja-JP" b="1" dirty="0">
              <a:solidFill>
                <a:schemeClr val="tx1"/>
              </a:solidFill>
              <a:latin typeface="HGS教科書体" pitchFamily="18" charset="-128"/>
              <a:ea typeface="HGS教科書体" pitchFamily="18" charset="-128"/>
            </a:endParaRPr>
          </a:p>
        </p:txBody>
      </p:sp>
      <p:sp>
        <p:nvSpPr>
          <p:cNvPr id="11" name="正方形/長方形 10"/>
          <p:cNvSpPr/>
          <p:nvPr/>
        </p:nvSpPr>
        <p:spPr>
          <a:xfrm>
            <a:off x="6948264" y="6525344"/>
            <a:ext cx="194421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本市都井岬にて撮影</a:t>
            </a:r>
            <a:endParaRPr lang="en-US" altLang="ja-JP" sz="800" b="1" dirty="0">
              <a:solidFill>
                <a:schemeClr val="tx1"/>
              </a:solidFill>
              <a:latin typeface="HGPｺﾞｼｯｸM" pitchFamily="50" charset="-128"/>
              <a:ea typeface="HGPｺﾞｼｯｸM"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10202.CHIIKIKAGAKU\Pictures\素材集\e0944955b0acf293b3fd12e62b1fcbb2_l.jpg"/>
          <p:cNvPicPr>
            <a:picLocks noChangeAspect="1" noChangeArrowheads="1"/>
          </p:cNvPicPr>
          <p:nvPr/>
        </p:nvPicPr>
        <p:blipFill>
          <a:blip r:embed="rId2" cstate="print"/>
          <a:srcRect/>
          <a:stretch>
            <a:fillRect/>
          </a:stretch>
        </p:blipFill>
        <p:spPr bwMode="auto">
          <a:xfrm>
            <a:off x="4571999" y="1"/>
            <a:ext cx="4572000" cy="3429000"/>
          </a:xfrm>
          <a:prstGeom prst="rect">
            <a:avLst/>
          </a:prstGeom>
          <a:noFill/>
        </p:spPr>
      </p:pic>
      <p:sp>
        <p:nvSpPr>
          <p:cNvPr id="6" name="角丸四角形 5"/>
          <p:cNvSpPr/>
          <p:nvPr/>
        </p:nvSpPr>
        <p:spPr>
          <a:xfrm>
            <a:off x="4716016" y="5229200"/>
            <a:ext cx="4320480" cy="1584176"/>
          </a:xfrm>
          <a:prstGeom prst="roundRect">
            <a:avLst>
              <a:gd name="adj" fmla="val 8116"/>
            </a:avLst>
          </a:prstGeom>
          <a:solidFill>
            <a:srgbClr val="00B0F0">
              <a:alpha val="4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本市の住民一人当たりの「借金」は</a:t>
            </a:r>
            <a:r>
              <a:rPr lang="ja-JP" altLang="en-US" sz="1600" b="1" dirty="0">
                <a:solidFill>
                  <a:srgbClr val="FF0000"/>
                </a:solidFill>
                <a:latin typeface="HGPｺﾞｼｯｸM" panose="020B0600000000000000" pitchFamily="50" charset="-128"/>
                <a:ea typeface="HGPｺﾞｼｯｸM" panose="020B0600000000000000" pitchFamily="50" charset="-128"/>
              </a:rPr>
              <a:t>「増加」</a:t>
            </a:r>
            <a:r>
              <a:rPr lang="ja-JP" altLang="en-US" sz="1200" dirty="0">
                <a:solidFill>
                  <a:schemeClr val="tx1"/>
                </a:solidFill>
                <a:latin typeface="HGPｺﾞｼｯｸM" panose="020B0600000000000000" pitchFamily="50" charset="-128"/>
                <a:ea typeface="HGPｺﾞｼｯｸM" panose="020B0600000000000000" pitchFamily="50" charset="-128"/>
              </a:rPr>
              <a:t>しています。これは、</a:t>
            </a:r>
            <a:r>
              <a:rPr lang="ja-JP" altLang="en-US" sz="1600" b="1" dirty="0">
                <a:solidFill>
                  <a:srgbClr val="FF0000"/>
                </a:solidFill>
                <a:latin typeface="HGPｺﾞｼｯｸM" panose="020B0600000000000000" pitchFamily="50" charset="-128"/>
                <a:ea typeface="HGPｺﾞｼｯｸM" panose="020B0600000000000000" pitchFamily="50" charset="-128"/>
              </a:rPr>
              <a:t>「将来世代の負担が増えた</a:t>
            </a:r>
            <a:r>
              <a:rPr lang="ja-JP" altLang="en-US" sz="1600" dirty="0">
                <a:solidFill>
                  <a:srgbClr val="FF0000"/>
                </a:solidFill>
                <a:latin typeface="HGPｺﾞｼｯｸM" panose="020B0600000000000000" pitchFamily="50" charset="-128"/>
                <a:ea typeface="HGPｺﾞｼｯｸM" panose="020B0600000000000000" pitchFamily="50" charset="-128"/>
              </a:rPr>
              <a:t>」</a:t>
            </a:r>
            <a:r>
              <a:rPr lang="ja-JP" altLang="en-US" sz="1200" dirty="0">
                <a:solidFill>
                  <a:schemeClr val="tx1"/>
                </a:solidFill>
                <a:latin typeface="HGPｺﾞｼｯｸM" panose="020B0600000000000000" pitchFamily="50" charset="-128"/>
                <a:ea typeface="HGPｺﾞｼｯｸM" panose="020B0600000000000000" pitchFamily="50" charset="-128"/>
              </a:rPr>
              <a:t>事を意味します。</a:t>
            </a:r>
            <a:endParaRPr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en-US" altLang="ja-JP" sz="5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本市の「財産」は</a:t>
            </a:r>
            <a:r>
              <a:rPr lang="ja-JP" altLang="en-US" sz="1600" b="1" dirty="0">
                <a:solidFill>
                  <a:srgbClr val="FF0000"/>
                </a:solidFill>
                <a:latin typeface="HGPｺﾞｼｯｸM" panose="020B0600000000000000" pitchFamily="50" charset="-128"/>
                <a:ea typeface="HGPｺﾞｼｯｸM" panose="020B0600000000000000" pitchFamily="50" charset="-128"/>
              </a:rPr>
              <a:t>「減少」</a:t>
            </a:r>
            <a:r>
              <a:rPr lang="ja-JP" altLang="en-US" sz="1200" dirty="0">
                <a:solidFill>
                  <a:schemeClr val="tx1"/>
                </a:solidFill>
                <a:latin typeface="HGPｺﾞｼｯｸM" panose="020B0600000000000000" pitchFamily="50" charset="-128"/>
                <a:ea typeface="HGPｺﾞｼｯｸM" panose="020B0600000000000000" pitchFamily="50" charset="-128"/>
              </a:rPr>
              <a:t>しています。主な減少要因は「公共施設等の減価償却」によるものと考えられます。</a:t>
            </a:r>
            <a:endParaRPr lang="en-US" altLang="ja-JP" sz="1200" dirty="0">
              <a:solidFill>
                <a:schemeClr val="tx1"/>
              </a:solidFill>
              <a:latin typeface="HGPｺﾞｼｯｸM" panose="020B0600000000000000" pitchFamily="50" charset="-128"/>
              <a:ea typeface="HGPｺﾞｼｯｸM" panose="020B0600000000000000" pitchFamily="50" charset="-128"/>
            </a:endParaRPr>
          </a:p>
          <a:p>
            <a:br>
              <a:rPr kumimoji="1" lang="en-US" altLang="ja-JP" sz="900" dirty="0">
                <a:solidFill>
                  <a:schemeClr val="tx1"/>
                </a:solidFill>
                <a:latin typeface="HGPｺﾞｼｯｸM" panose="020B0600000000000000" pitchFamily="50" charset="-128"/>
                <a:ea typeface="HGPｺﾞｼｯｸM" panose="020B0600000000000000" pitchFamily="50" charset="-128"/>
              </a:rPr>
            </a:br>
            <a:r>
              <a:rPr kumimoji="1" lang="en-US" altLang="ja-JP" sz="900" dirty="0">
                <a:solidFill>
                  <a:schemeClr val="tx1"/>
                </a:solidFill>
                <a:latin typeface="HGPｺﾞｼｯｸM" panose="020B0600000000000000" pitchFamily="50" charset="-128"/>
                <a:ea typeface="HGPｺﾞｼｯｸM" panose="020B0600000000000000" pitchFamily="50" charset="-128"/>
              </a:rPr>
              <a:t>※</a:t>
            </a:r>
            <a:r>
              <a:rPr lang="ja-JP" altLang="en-US" sz="900" dirty="0">
                <a:solidFill>
                  <a:schemeClr val="tx1"/>
                </a:solidFill>
                <a:latin typeface="HGPｺﾞｼｯｸM" panose="020B0600000000000000" pitchFamily="50" charset="-128"/>
                <a:ea typeface="HGPｺﾞｼｯｸM" panose="020B0600000000000000" pitchFamily="50" charset="-128"/>
              </a:rPr>
              <a:t>令和２年度については令和</a:t>
            </a:r>
            <a:r>
              <a:rPr lang="en-US" altLang="ja-JP" sz="900" dirty="0">
                <a:solidFill>
                  <a:schemeClr val="tx1"/>
                </a:solidFill>
                <a:latin typeface="HGPｺﾞｼｯｸM" panose="020B0600000000000000" pitchFamily="50" charset="-128"/>
                <a:ea typeface="HGPｺﾞｼｯｸM" panose="020B0600000000000000" pitchFamily="50" charset="-128"/>
              </a:rPr>
              <a:t>3</a:t>
            </a:r>
            <a:r>
              <a:rPr lang="ja-JP" altLang="en-US" sz="900" dirty="0">
                <a:solidFill>
                  <a:schemeClr val="tx1"/>
                </a:solidFill>
                <a:latin typeface="HGPｺﾞｼｯｸM" panose="020B0600000000000000" pitchFamily="50" charset="-128"/>
                <a:ea typeface="HGPｺﾞｼｯｸM" panose="020B0600000000000000" pitchFamily="50" charset="-128"/>
              </a:rPr>
              <a:t>年</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月</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日時点の推計人口、令和３年度については令和</a:t>
            </a:r>
            <a:r>
              <a:rPr lang="en-US" altLang="ja-JP" sz="900" dirty="0">
                <a:solidFill>
                  <a:schemeClr val="tx1"/>
                </a:solidFill>
                <a:latin typeface="HGPｺﾞｼｯｸM" panose="020B0600000000000000" pitchFamily="50" charset="-128"/>
                <a:ea typeface="HGPｺﾞｼｯｸM" panose="020B0600000000000000" pitchFamily="50" charset="-128"/>
              </a:rPr>
              <a:t>4</a:t>
            </a:r>
            <a:r>
              <a:rPr lang="ja-JP" altLang="en-US" sz="900" dirty="0">
                <a:solidFill>
                  <a:schemeClr val="tx1"/>
                </a:solidFill>
                <a:latin typeface="HGPｺﾞｼｯｸM" panose="020B0600000000000000" pitchFamily="50" charset="-128"/>
                <a:ea typeface="HGPｺﾞｼｯｸM" panose="020B0600000000000000" pitchFamily="50" charset="-128"/>
              </a:rPr>
              <a:t>年</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月</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日時点の推計人口を採用しています。</a:t>
            </a:r>
            <a:endParaRPr kumimoji="1" lang="ja-JP" altLang="en-US" sz="900" dirty="0">
              <a:solidFill>
                <a:schemeClr val="tx1"/>
              </a:solidFill>
              <a:latin typeface="HGPｺﾞｼｯｸM" panose="020B0600000000000000" pitchFamily="50" charset="-128"/>
              <a:ea typeface="HGPｺﾞｼｯｸM" panose="020B0600000000000000" pitchFamily="50" charset="-128"/>
            </a:endParaRPr>
          </a:p>
        </p:txBody>
      </p:sp>
      <p:sp>
        <p:nvSpPr>
          <p:cNvPr id="5" name="正方形/長方形 4"/>
          <p:cNvSpPr/>
          <p:nvPr/>
        </p:nvSpPr>
        <p:spPr>
          <a:xfrm>
            <a:off x="179511" y="44624"/>
            <a:ext cx="4320481" cy="504056"/>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住民一人当たり連結貸借対照表</a:t>
            </a:r>
            <a:endParaRPr lang="en-US" altLang="ja-JP" sz="1400" dirty="0">
              <a:solidFill>
                <a:schemeClr val="tx1"/>
              </a:solidFill>
              <a:latin typeface="HG丸ｺﾞｼｯｸM-PRO" pitchFamily="50" charset="-128"/>
              <a:ea typeface="HG丸ｺﾞｼｯｸM-PRO" pitchFamily="50" charset="-128"/>
            </a:endParaRPr>
          </a:p>
        </p:txBody>
      </p:sp>
      <p:cxnSp>
        <p:nvCxnSpPr>
          <p:cNvPr id="7" name="直線コネクタ 6"/>
          <p:cNvCxnSpPr/>
          <p:nvPr/>
        </p:nvCxnSpPr>
        <p:spPr>
          <a:xfrm>
            <a:off x="2267745" y="2420888"/>
            <a:ext cx="2232248"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267745" y="620688"/>
            <a:ext cx="0" cy="3528392"/>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79513" y="548680"/>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51521" y="980728"/>
            <a:ext cx="1944216" cy="93610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fontAlgn="auto">
              <a:spcBef>
                <a:spcPts val="0"/>
              </a:spcBef>
              <a:spcAft>
                <a:spcPts val="0"/>
              </a:spcAft>
              <a:defRPr/>
            </a:pPr>
            <a:r>
              <a:rPr lang="ja-JP" altLang="en-US" sz="1400" dirty="0">
                <a:solidFill>
                  <a:schemeClr val="tx1"/>
                </a:solidFill>
                <a:latin typeface="HGPｺﾞｼｯｸM" pitchFamily="50" charset="-128"/>
                <a:ea typeface="HGPｺﾞｼｯｸM" pitchFamily="50" charset="-128"/>
              </a:rPr>
              <a:t>令和２</a:t>
            </a:r>
            <a:r>
              <a:rPr lang="zh-TW" altLang="en-US" sz="1400" dirty="0">
                <a:solidFill>
                  <a:schemeClr val="tx1"/>
                </a:solidFill>
                <a:latin typeface="HGPｺﾞｼｯｸM" pitchFamily="50" charset="-128"/>
                <a:ea typeface="HGPｺﾞｼｯｸM" pitchFamily="50" charset="-128"/>
              </a:rPr>
              <a:t>年度決算</a:t>
            </a:r>
            <a:endParaRPr lang="en-US" altLang="ja-JP" sz="14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800" dirty="0">
                <a:solidFill>
                  <a:schemeClr val="tx1"/>
                </a:solidFill>
                <a:latin typeface="HGPｺﾞｼｯｸM" pitchFamily="50" charset="-128"/>
                <a:ea typeface="HGPｺﾞｼｯｸM" pitchFamily="50" charset="-128"/>
              </a:rPr>
              <a:t>※</a:t>
            </a:r>
            <a:r>
              <a:rPr lang="ja-JP" altLang="en-US" sz="800" dirty="0">
                <a:solidFill>
                  <a:schemeClr val="tx1"/>
                </a:solidFill>
                <a:latin typeface="HGPｺﾞｼｯｸM" pitchFamily="50" charset="-128"/>
                <a:ea typeface="HGPｺﾞｼｯｸM" pitchFamily="50" charset="-128"/>
              </a:rPr>
              <a:t>令和</a:t>
            </a:r>
            <a:r>
              <a:rPr lang="en-US" altLang="ja-JP" sz="800" dirty="0">
                <a:solidFill>
                  <a:schemeClr val="tx1"/>
                </a:solidFill>
                <a:latin typeface="HGPｺﾞｼｯｸM" pitchFamily="50" charset="-128"/>
                <a:ea typeface="HGPｺﾞｼｯｸM" pitchFamily="50" charset="-128"/>
              </a:rPr>
              <a:t>3</a:t>
            </a:r>
            <a:r>
              <a:rPr lang="ja-JP" altLang="en-US" sz="800" dirty="0">
                <a:solidFill>
                  <a:schemeClr val="tx1"/>
                </a:solidFill>
                <a:latin typeface="HGPｺﾞｼｯｸM" pitchFamily="50" charset="-128"/>
                <a:ea typeface="HGPｺﾞｼｯｸM" pitchFamily="50" charset="-128"/>
              </a:rPr>
              <a:t>年</a:t>
            </a:r>
            <a:r>
              <a:rPr lang="en-US" altLang="ja-JP" sz="800" dirty="0">
                <a:solidFill>
                  <a:schemeClr val="tx1"/>
                </a:solidFill>
                <a:latin typeface="HGPｺﾞｼｯｸM" pitchFamily="50" charset="-128"/>
                <a:ea typeface="HGPｺﾞｼｯｸM" pitchFamily="50" charset="-128"/>
              </a:rPr>
              <a:t>1</a:t>
            </a:r>
            <a:r>
              <a:rPr lang="ja-JP" altLang="en-US" sz="800" dirty="0">
                <a:solidFill>
                  <a:schemeClr val="tx1"/>
                </a:solidFill>
                <a:latin typeface="HGPｺﾞｼｯｸM" pitchFamily="50" charset="-128"/>
                <a:ea typeface="HGPｺﾞｼｯｸM" pitchFamily="50" charset="-128"/>
              </a:rPr>
              <a:t>月</a:t>
            </a:r>
            <a:r>
              <a:rPr lang="en-US" altLang="ja-JP" sz="800" dirty="0">
                <a:solidFill>
                  <a:schemeClr val="tx1"/>
                </a:solidFill>
                <a:latin typeface="HGPｺﾞｼｯｸM" pitchFamily="50" charset="-128"/>
                <a:ea typeface="HGPｺﾞｼｯｸM" pitchFamily="50" charset="-128"/>
              </a:rPr>
              <a:t>1</a:t>
            </a:r>
            <a:r>
              <a:rPr lang="ja-JP" altLang="en-US" sz="800" dirty="0">
                <a:solidFill>
                  <a:schemeClr val="tx1"/>
                </a:solidFill>
                <a:latin typeface="HGPｺﾞｼｯｸM" pitchFamily="50" charset="-128"/>
                <a:ea typeface="HGPｺﾞｼｯｸM" pitchFamily="50" charset="-128"/>
              </a:rPr>
              <a:t>日現在本市推計人口（</a:t>
            </a:r>
            <a:r>
              <a:rPr lang="en-US" altLang="ja-JP" sz="800" dirty="0">
                <a:solidFill>
                  <a:schemeClr val="tx1"/>
                </a:solidFill>
                <a:latin typeface="HGPｺﾞｼｯｸM" pitchFamily="50" charset="-128"/>
                <a:ea typeface="HGPｺﾞｼｯｸM" pitchFamily="50" charset="-128"/>
              </a:rPr>
              <a:t>17,722</a:t>
            </a:r>
            <a:r>
              <a:rPr lang="ja-JP" altLang="en-US" sz="800" dirty="0">
                <a:solidFill>
                  <a:schemeClr val="tx1"/>
                </a:solidFill>
                <a:latin typeface="HGPｺﾞｼｯｸM" pitchFamily="50" charset="-128"/>
                <a:ea typeface="HGPｺﾞｼｯｸM" pitchFamily="50" charset="-128"/>
              </a:rPr>
              <a:t>人）による</a:t>
            </a:r>
          </a:p>
          <a:p>
            <a:pPr fontAlgn="auto">
              <a:spcBef>
                <a:spcPts val="0"/>
              </a:spcBef>
              <a:spcAft>
                <a:spcPts val="0"/>
              </a:spcAft>
              <a:defRPr/>
            </a:pPr>
            <a:endParaRPr lang="ja-JP" altLang="en-US" sz="8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3,514.2 </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p:txBody>
      </p:sp>
      <p:sp>
        <p:nvSpPr>
          <p:cNvPr id="11" name="正方形/長方形 10"/>
          <p:cNvSpPr/>
          <p:nvPr/>
        </p:nvSpPr>
        <p:spPr>
          <a:xfrm>
            <a:off x="2339753" y="836712"/>
            <a:ext cx="2160240" cy="5400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令和２</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1,189.9 </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2" name="正方形/長方形 11"/>
          <p:cNvSpPr/>
          <p:nvPr/>
        </p:nvSpPr>
        <p:spPr>
          <a:xfrm>
            <a:off x="251521" y="2132856"/>
            <a:ext cx="1944216" cy="936104"/>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fontAlgn="auto">
              <a:spcBef>
                <a:spcPts val="0"/>
              </a:spcBef>
              <a:spcAft>
                <a:spcPts val="0"/>
              </a:spcAft>
              <a:defRPr/>
            </a:pPr>
            <a:r>
              <a:rPr lang="ja-JP" altLang="en-US" sz="1500" dirty="0">
                <a:solidFill>
                  <a:schemeClr val="tx1"/>
                </a:solidFill>
                <a:latin typeface="HGPｺﾞｼｯｸM" pitchFamily="50" charset="-128"/>
                <a:ea typeface="HGPｺﾞｼｯｸM" pitchFamily="50" charset="-128"/>
              </a:rPr>
              <a:t>令和３</a:t>
            </a:r>
            <a:r>
              <a:rPr lang="zh-TW" altLang="en-US" sz="1500" dirty="0">
                <a:solidFill>
                  <a:schemeClr val="tx1"/>
                </a:solidFill>
                <a:latin typeface="HGPｺﾞｼｯｸM" pitchFamily="50" charset="-128"/>
                <a:ea typeface="HGPｺﾞｼｯｸM" pitchFamily="50" charset="-128"/>
              </a:rPr>
              <a:t>年度決算</a:t>
            </a:r>
            <a:endParaRPr lang="en-US" altLang="ja-JP" sz="15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900" dirty="0">
                <a:solidFill>
                  <a:schemeClr val="tx1"/>
                </a:solidFill>
                <a:latin typeface="HGPｺﾞｼｯｸM" pitchFamily="50" charset="-128"/>
                <a:ea typeface="HGPｺﾞｼｯｸM" pitchFamily="50" charset="-128"/>
              </a:rPr>
              <a:t>※</a:t>
            </a:r>
            <a:r>
              <a:rPr lang="ja-JP" altLang="en-US" sz="900" dirty="0">
                <a:solidFill>
                  <a:schemeClr val="tx1"/>
                </a:solidFill>
                <a:latin typeface="HGPｺﾞｼｯｸM" pitchFamily="50" charset="-128"/>
                <a:ea typeface="HGPｺﾞｼｯｸM" pitchFamily="50" charset="-128"/>
              </a:rPr>
              <a:t>令和</a:t>
            </a:r>
            <a:r>
              <a:rPr lang="en-US" altLang="ja-JP" sz="900" dirty="0">
                <a:solidFill>
                  <a:schemeClr val="tx1"/>
                </a:solidFill>
                <a:latin typeface="HGPｺﾞｼｯｸM" pitchFamily="50" charset="-128"/>
                <a:ea typeface="HGPｺﾞｼｯｸM" pitchFamily="50" charset="-128"/>
              </a:rPr>
              <a:t>4</a:t>
            </a:r>
            <a:r>
              <a:rPr lang="ja-JP" altLang="en-US" sz="900" dirty="0">
                <a:solidFill>
                  <a:schemeClr val="tx1"/>
                </a:solidFill>
                <a:latin typeface="HGPｺﾞｼｯｸM" pitchFamily="50" charset="-128"/>
                <a:ea typeface="HGPｺﾞｼｯｸM" pitchFamily="50" charset="-128"/>
              </a:rPr>
              <a:t>年</a:t>
            </a:r>
            <a:r>
              <a:rPr lang="en-US" altLang="ja-JP" sz="900" dirty="0">
                <a:solidFill>
                  <a:schemeClr val="tx1"/>
                </a:solidFill>
                <a:latin typeface="HGPｺﾞｼｯｸM" pitchFamily="50" charset="-128"/>
                <a:ea typeface="HGPｺﾞｼｯｸM" pitchFamily="50" charset="-128"/>
              </a:rPr>
              <a:t>1</a:t>
            </a:r>
            <a:r>
              <a:rPr lang="ja-JP" altLang="en-US" sz="900" dirty="0">
                <a:solidFill>
                  <a:schemeClr val="tx1"/>
                </a:solidFill>
                <a:latin typeface="HGPｺﾞｼｯｸM" pitchFamily="50" charset="-128"/>
                <a:ea typeface="HGPｺﾞｼｯｸM" pitchFamily="50" charset="-128"/>
              </a:rPr>
              <a:t>月</a:t>
            </a:r>
            <a:r>
              <a:rPr lang="en-US" altLang="ja-JP" sz="900" dirty="0">
                <a:solidFill>
                  <a:schemeClr val="tx1"/>
                </a:solidFill>
                <a:latin typeface="HGPｺﾞｼｯｸM" pitchFamily="50" charset="-128"/>
                <a:ea typeface="HGPｺﾞｼｯｸM" pitchFamily="50" charset="-128"/>
              </a:rPr>
              <a:t>1</a:t>
            </a:r>
            <a:r>
              <a:rPr lang="ja-JP" altLang="en-US" sz="900" dirty="0">
                <a:solidFill>
                  <a:schemeClr val="tx1"/>
                </a:solidFill>
                <a:latin typeface="HGPｺﾞｼｯｸM" pitchFamily="50" charset="-128"/>
                <a:ea typeface="HGPｺﾞｼｯｸM" pitchFamily="50" charset="-128"/>
              </a:rPr>
              <a:t>日現在本市推計人口（</a:t>
            </a:r>
            <a:r>
              <a:rPr lang="en-US" altLang="ja-JP" sz="900" dirty="0">
                <a:solidFill>
                  <a:schemeClr val="tx1"/>
                </a:solidFill>
                <a:latin typeface="HGPｺﾞｼｯｸM" pitchFamily="50" charset="-128"/>
                <a:ea typeface="HGPｺﾞｼｯｸM" pitchFamily="50" charset="-128"/>
              </a:rPr>
              <a:t>17,394</a:t>
            </a:r>
            <a:r>
              <a:rPr lang="ja-JP" altLang="en-US" sz="900" dirty="0">
                <a:solidFill>
                  <a:schemeClr val="tx1"/>
                </a:solidFill>
                <a:latin typeface="HGPｺﾞｼｯｸM" pitchFamily="50" charset="-128"/>
                <a:ea typeface="HGPｺﾞｼｯｸM" pitchFamily="50" charset="-128"/>
              </a:rPr>
              <a:t>人）による</a:t>
            </a:r>
          </a:p>
          <a:p>
            <a:pPr fontAlgn="auto">
              <a:spcBef>
                <a:spcPts val="0"/>
              </a:spcBef>
              <a:spcAft>
                <a:spcPts val="0"/>
              </a:spcAft>
              <a:defRPr/>
            </a:pPr>
            <a:endParaRPr lang="en-US" altLang="ja-JP" sz="13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2400" dirty="0">
                <a:solidFill>
                  <a:schemeClr val="tx1"/>
                </a:solidFill>
                <a:latin typeface="HGPｺﾞｼｯｸM" pitchFamily="50" charset="-128"/>
                <a:ea typeface="HGPｺﾞｼｯｸM" pitchFamily="50" charset="-128"/>
              </a:rPr>
              <a:t>3,547.7</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p:txBody>
      </p:sp>
      <p:sp>
        <p:nvSpPr>
          <p:cNvPr id="13" name="正方形/長方形 12"/>
          <p:cNvSpPr/>
          <p:nvPr/>
        </p:nvSpPr>
        <p:spPr>
          <a:xfrm>
            <a:off x="2339753" y="1628800"/>
            <a:ext cx="2160240" cy="540000"/>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令和３</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1,209.7</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4" name="正方形/長方形 13"/>
          <p:cNvSpPr/>
          <p:nvPr/>
        </p:nvSpPr>
        <p:spPr>
          <a:xfrm>
            <a:off x="179513" y="548680"/>
            <a:ext cx="2016224"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資産の部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本市の財産</a:t>
            </a:r>
            <a:endParaRPr lang="en-US" altLang="ja-JP" sz="1100" b="1" dirty="0">
              <a:solidFill>
                <a:srgbClr val="0070C0"/>
              </a:solidFill>
              <a:latin typeface="HGPｺﾞｼｯｸM" pitchFamily="50" charset="-128"/>
              <a:ea typeface="HGPｺﾞｼｯｸM" pitchFamily="50" charset="-128"/>
            </a:endParaRPr>
          </a:p>
        </p:txBody>
      </p:sp>
      <p:sp>
        <p:nvSpPr>
          <p:cNvPr id="15" name="正方形/長方形 14"/>
          <p:cNvSpPr/>
          <p:nvPr/>
        </p:nvSpPr>
        <p:spPr>
          <a:xfrm>
            <a:off x="2339753" y="548680"/>
            <a:ext cx="2160240"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負債の部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本市の借金</a:t>
            </a:r>
            <a:endParaRPr lang="en-US" altLang="ja-JP" sz="1100" b="1" dirty="0">
              <a:solidFill>
                <a:srgbClr val="0070C0"/>
              </a:solidFill>
              <a:latin typeface="HGPｺﾞｼｯｸM" pitchFamily="50" charset="-128"/>
              <a:ea typeface="HGPｺﾞｼｯｸM" pitchFamily="50" charset="-128"/>
            </a:endParaRPr>
          </a:p>
        </p:txBody>
      </p:sp>
      <p:sp>
        <p:nvSpPr>
          <p:cNvPr id="16" name="正方形/長方形 15"/>
          <p:cNvSpPr/>
          <p:nvPr/>
        </p:nvSpPr>
        <p:spPr>
          <a:xfrm>
            <a:off x="2339753" y="2420888"/>
            <a:ext cx="2160240"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純資産の部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本市の支払済額</a:t>
            </a:r>
            <a:endParaRPr lang="en-US" altLang="ja-JP" sz="1100" b="1" dirty="0">
              <a:solidFill>
                <a:srgbClr val="0070C0"/>
              </a:solidFill>
              <a:latin typeface="HGPｺﾞｼｯｸM" pitchFamily="50" charset="-128"/>
              <a:ea typeface="HGPｺﾞｼｯｸM" pitchFamily="50" charset="-128"/>
            </a:endParaRPr>
          </a:p>
        </p:txBody>
      </p:sp>
      <p:cxnSp>
        <p:nvCxnSpPr>
          <p:cNvPr id="17" name="直線コネクタ 16"/>
          <p:cNvCxnSpPr/>
          <p:nvPr/>
        </p:nvCxnSpPr>
        <p:spPr>
          <a:xfrm>
            <a:off x="179513" y="4221088"/>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339753" y="2654864"/>
            <a:ext cx="2160240" cy="5400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令和２</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2,324.4 </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9" name="正方形/長方形 18"/>
          <p:cNvSpPr/>
          <p:nvPr/>
        </p:nvSpPr>
        <p:spPr>
          <a:xfrm>
            <a:off x="2339753" y="3446952"/>
            <a:ext cx="2160240" cy="540000"/>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令和３</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2,338</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20" name="右矢印 19"/>
          <p:cNvSpPr/>
          <p:nvPr/>
        </p:nvSpPr>
        <p:spPr>
          <a:xfrm rot="5400000">
            <a:off x="3203849" y="1412776"/>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5400000">
            <a:off x="3203849" y="3212976"/>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5400000">
            <a:off x="1079613" y="1952836"/>
            <a:ext cx="288032"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51521" y="3068960"/>
            <a:ext cx="194421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a:t>
            </a:r>
            <a:r>
              <a:rPr lang="en-US" altLang="ja-JP" sz="800" b="1" dirty="0">
                <a:solidFill>
                  <a:srgbClr val="FF0000"/>
                </a:solidFill>
                <a:latin typeface="HGPｺﾞｼｯｸM" pitchFamily="50" charset="-128"/>
                <a:ea typeface="HGPｺﾞｼｯｸM" pitchFamily="50" charset="-128"/>
              </a:rPr>
              <a:t>33.5</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sp>
        <p:nvSpPr>
          <p:cNvPr id="24" name="正方形/長方形 23"/>
          <p:cNvSpPr/>
          <p:nvPr/>
        </p:nvSpPr>
        <p:spPr>
          <a:xfrm>
            <a:off x="2339753" y="2132856"/>
            <a:ext cx="216024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　</a:t>
            </a:r>
            <a:r>
              <a:rPr lang="en-US" altLang="ja-JP" sz="800" b="1" dirty="0">
                <a:solidFill>
                  <a:srgbClr val="FF0000"/>
                </a:solidFill>
                <a:latin typeface="HGPｺﾞｼｯｸM" pitchFamily="50" charset="-128"/>
                <a:ea typeface="HGPｺﾞｼｯｸM" pitchFamily="50" charset="-128"/>
              </a:rPr>
              <a:t>19.8</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sp>
        <p:nvSpPr>
          <p:cNvPr id="25" name="正方形/長方形 24"/>
          <p:cNvSpPr/>
          <p:nvPr/>
        </p:nvSpPr>
        <p:spPr>
          <a:xfrm>
            <a:off x="2339753" y="3933056"/>
            <a:ext cx="216024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　</a:t>
            </a:r>
            <a:r>
              <a:rPr lang="en-US" altLang="ja-JP" sz="800" b="1" dirty="0">
                <a:solidFill>
                  <a:srgbClr val="FF0000"/>
                </a:solidFill>
                <a:latin typeface="HGPｺﾞｼｯｸM" pitchFamily="50" charset="-128"/>
                <a:ea typeface="HGPｺﾞｼｯｸM" pitchFamily="50" charset="-128"/>
              </a:rPr>
              <a:t>13.6</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pic>
        <p:nvPicPr>
          <p:cNvPr id="26" name="Picture 7" descr="C:\Users\010202.CHIIKIKAGAKU\Pictures\素材集\イラストAC\082978.jpg"/>
          <p:cNvPicPr>
            <a:picLocks noChangeAspect="1" noChangeArrowheads="1"/>
          </p:cNvPicPr>
          <p:nvPr/>
        </p:nvPicPr>
        <p:blipFill>
          <a:blip r:embed="rId3" cstate="print"/>
          <a:srcRect/>
          <a:stretch>
            <a:fillRect/>
          </a:stretch>
        </p:blipFill>
        <p:spPr bwMode="auto">
          <a:xfrm>
            <a:off x="755577" y="3284984"/>
            <a:ext cx="720080" cy="865031"/>
          </a:xfrm>
          <a:prstGeom prst="rect">
            <a:avLst/>
          </a:prstGeom>
          <a:noFill/>
        </p:spPr>
      </p:pic>
      <p:pic>
        <p:nvPicPr>
          <p:cNvPr id="2053" name="Picture 5" descr="C:\Users\010202.CHIIKIKAGAKU\Pictures\oribuhamachi_kagawa_p_1.jpg"/>
          <p:cNvPicPr>
            <a:picLocks noChangeAspect="1" noChangeArrowheads="1"/>
          </p:cNvPicPr>
          <p:nvPr/>
        </p:nvPicPr>
        <p:blipFill>
          <a:blip r:embed="rId4" cstate="print"/>
          <a:srcRect t="25200"/>
          <a:stretch>
            <a:fillRect/>
          </a:stretch>
        </p:blipFill>
        <p:spPr bwMode="auto">
          <a:xfrm>
            <a:off x="0" y="4293096"/>
            <a:ext cx="4572000" cy="2564904"/>
          </a:xfrm>
          <a:prstGeom prst="rect">
            <a:avLst/>
          </a:prstGeom>
          <a:noFill/>
        </p:spPr>
      </p:pic>
      <p:cxnSp>
        <p:nvCxnSpPr>
          <p:cNvPr id="32" name="直線コネクタ 31"/>
          <p:cNvCxnSpPr/>
          <p:nvPr/>
        </p:nvCxnSpPr>
        <p:spPr>
          <a:xfrm>
            <a:off x="4572000" y="3501008"/>
            <a:ext cx="457200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964488" y="3429000"/>
            <a:ext cx="0" cy="1763688"/>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bwMode="gray">
          <a:xfrm>
            <a:off x="4572000" y="2636912"/>
            <a:ext cx="4392488" cy="792088"/>
          </a:xfrm>
          <a:prstGeom prst="rect">
            <a:avLst/>
          </a:prstGeom>
          <a:solidFill>
            <a:srgbClr val="FFFFFF">
              <a:alpha val="69804"/>
            </a:srgbClr>
          </a:solidFill>
          <a:ln w="38100">
            <a:noFill/>
          </a:ln>
        </p:spPr>
        <p:style>
          <a:lnRef idx="2">
            <a:schemeClr val="accent6"/>
          </a:lnRef>
          <a:fillRef idx="1">
            <a:schemeClr val="lt1"/>
          </a:fillRef>
          <a:effectRef idx="0">
            <a:schemeClr val="accent6"/>
          </a:effectRef>
          <a:fontRef idx="minor">
            <a:schemeClr val="dk1"/>
          </a:fontRef>
        </p:style>
        <p:txBody>
          <a:bodyPr anchor="t">
            <a:noAutofit/>
          </a:bodyPr>
          <a:lstStyle/>
          <a:p>
            <a:pPr fontAlgn="auto">
              <a:spcBef>
                <a:spcPts val="0"/>
              </a:spcBef>
              <a:spcAft>
                <a:spcPts val="0"/>
              </a:spcAft>
              <a:defRPr/>
            </a:pPr>
            <a:r>
              <a:rPr lang="ja-JP" altLang="en-US" sz="2800" b="1" dirty="0">
                <a:solidFill>
                  <a:schemeClr val="tx1"/>
                </a:solidFill>
                <a:latin typeface="HGS教科書体" pitchFamily="18" charset="-128"/>
                <a:ea typeface="HGS教科書体" pitchFamily="18" charset="-128"/>
              </a:rPr>
              <a:t>貸借対照表</a:t>
            </a:r>
            <a:endParaRPr lang="en-US" altLang="ja-JP" sz="2800" b="1" dirty="0">
              <a:solidFill>
                <a:schemeClr val="tx1"/>
              </a:solidFill>
              <a:latin typeface="HGS教科書体" pitchFamily="18" charset="-128"/>
              <a:ea typeface="HGS教科書体" pitchFamily="18" charset="-128"/>
            </a:endParaRPr>
          </a:p>
          <a:p>
            <a:pPr algn="r" fontAlgn="auto">
              <a:spcBef>
                <a:spcPts val="0"/>
              </a:spcBef>
              <a:spcAft>
                <a:spcPts val="0"/>
              </a:spcAft>
              <a:defRPr/>
            </a:pPr>
            <a:r>
              <a:rPr lang="ja-JP" altLang="en-US" dirty="0">
                <a:solidFill>
                  <a:schemeClr val="tx1"/>
                </a:solidFill>
                <a:latin typeface="HGS教科書体" pitchFamily="18" charset="-128"/>
                <a:ea typeface="HGS教科書体" pitchFamily="18" charset="-128"/>
              </a:rPr>
              <a:t>～串間市が現在持っている財産と借金～</a:t>
            </a:r>
            <a:endParaRPr lang="en-US" altLang="ja-JP" dirty="0">
              <a:solidFill>
                <a:schemeClr val="tx1"/>
              </a:solidFill>
              <a:latin typeface="HGS教科書体" pitchFamily="18" charset="-128"/>
              <a:ea typeface="HGS教科書体" pitchFamily="18" charset="-128"/>
            </a:endParaRPr>
          </a:p>
        </p:txBody>
      </p:sp>
      <p:sp>
        <p:nvSpPr>
          <p:cNvPr id="37" name="正方形/長方形 36"/>
          <p:cNvSpPr/>
          <p:nvPr/>
        </p:nvSpPr>
        <p:spPr bwMode="gray">
          <a:xfrm>
            <a:off x="4716016" y="3573016"/>
            <a:ext cx="4176464"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900" dirty="0">
                <a:solidFill>
                  <a:schemeClr val="tx1"/>
                </a:solidFill>
                <a:latin typeface="HGPｺﾞｼｯｸM" pitchFamily="50" charset="-128"/>
                <a:ea typeface="HGPｺﾞｼｯｸM" pitchFamily="50" charset="-128"/>
              </a:rPr>
              <a:t>　今までの決算書類では、毎年度の現金の入りと出（歳入と歳出）が非常に分かりやすく書かれている一方で、</a:t>
            </a:r>
            <a:endParaRPr lang="en-US" altLang="ja-JP" sz="900" dirty="0">
              <a:solidFill>
                <a:schemeClr val="tx1"/>
              </a:solidFill>
              <a:latin typeface="HGPｺﾞｼｯｸM" pitchFamily="50" charset="-128"/>
              <a:ea typeface="HGPｺﾞｼｯｸM" pitchFamily="50" charset="-128"/>
            </a:endParaRPr>
          </a:p>
          <a:p>
            <a:endParaRPr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・毎年の支出で積み上がってきた本市の財産や借金等が分かりにくい</a:t>
            </a:r>
            <a:endParaRPr lang="en-US" altLang="ja-JP" sz="900" dirty="0">
              <a:solidFill>
                <a:schemeClr val="tx1"/>
              </a:solidFill>
              <a:latin typeface="HGPｺﾞｼｯｸM" pitchFamily="50" charset="-128"/>
              <a:ea typeface="HGPｺﾞｼｯｸM" pitchFamily="50" charset="-128"/>
            </a:endParaRPr>
          </a:p>
          <a:p>
            <a:endParaRPr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という問題点がありました。また、財産の中でも建物や工作物（道路や上下水道管等）については、経年劣化と言う考え方がこれまでありませんでした。</a:t>
            </a:r>
            <a:endParaRPr lang="en-US" altLang="ja-JP" sz="900" dirty="0">
              <a:solidFill>
                <a:schemeClr val="tx1"/>
              </a:solidFill>
              <a:latin typeface="HGPｺﾞｼｯｸM" pitchFamily="50" charset="-128"/>
              <a:ea typeface="HGPｺﾞｼｯｸM" pitchFamily="50" charset="-128"/>
            </a:endParaRPr>
          </a:p>
          <a:p>
            <a:endParaRPr kumimoji="1"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今回作成した財務諸表では、企業会計の考え方を取り入れることでこれらの課題に関して、住民の皆様にとって、少しでも分かりやすくなるよう配慮されています。</a:t>
            </a:r>
            <a:endParaRPr lang="en-US" altLang="ja-JP" sz="900" dirty="0">
              <a:solidFill>
                <a:schemeClr val="tx1"/>
              </a:solidFill>
              <a:latin typeface="HGPｺﾞｼｯｸM" pitchFamily="50" charset="-128"/>
              <a:ea typeface="HGPｺﾞｼｯｸM" pitchFamily="50" charset="-128"/>
            </a:endParaRPr>
          </a:p>
          <a:p>
            <a:endParaRPr kumimoji="1"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また、今回公表する「連結財務諸表」ですが、「統一的な基準」に基づく複式簿記（仕訳）によって作成されています。</a:t>
            </a:r>
            <a:endParaRPr kumimoji="1" lang="ja-JP" altLang="en-US" sz="900" dirty="0">
              <a:solidFill>
                <a:schemeClr val="tx1"/>
              </a:solidFill>
              <a:latin typeface="HGPｺﾞｼｯｸM" pitchFamily="50" charset="-128"/>
              <a:ea typeface="HGPｺﾞｼｯｸM"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10202.CHIIKIKAGAKU\Pictures\素材集\f10da9af3a822d47b6f84c537017f83e_l.jpg"/>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sp>
        <p:nvSpPr>
          <p:cNvPr id="7" name="角丸四角形 6"/>
          <p:cNvSpPr/>
          <p:nvPr/>
        </p:nvSpPr>
        <p:spPr>
          <a:xfrm>
            <a:off x="107504" y="5229200"/>
            <a:ext cx="4320480" cy="1584176"/>
          </a:xfrm>
          <a:prstGeom prst="roundRect">
            <a:avLst>
              <a:gd name="adj" fmla="val 8116"/>
            </a:avLst>
          </a:prstGeom>
          <a:solidFill>
            <a:srgbClr val="00B0F0">
              <a:alpha val="4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HGPｺﾞｼｯｸM" panose="020B0600000000000000" pitchFamily="50" charset="-128"/>
                <a:ea typeface="HGPｺﾞｼｯｸM" panose="020B0600000000000000" pitchFamily="50" charset="-128"/>
              </a:rPr>
              <a:t>本市の連結対象団体には、一般会計の他に、日頃利用する上水道会計や病院会計といった特別会計の他に、本市が負担金（補助金）を拠出するごみ処理等一部事務組合や社会福祉協議会も含まれます。</a:t>
            </a:r>
          </a:p>
        </p:txBody>
      </p:sp>
      <p:pic>
        <p:nvPicPr>
          <p:cNvPr id="5" name="Picture 3" descr="C:\Users\010202.CHIIKIKAGAKU\Pictures\素材集\イラストAC\094309.jpg"/>
          <p:cNvPicPr>
            <a:picLocks noChangeAspect="1" noChangeArrowheads="1"/>
          </p:cNvPicPr>
          <p:nvPr/>
        </p:nvPicPr>
        <p:blipFill>
          <a:blip r:embed="rId3" cstate="print"/>
          <a:srcRect/>
          <a:stretch>
            <a:fillRect/>
          </a:stretch>
        </p:blipFill>
        <p:spPr bwMode="auto">
          <a:xfrm>
            <a:off x="4788024" y="3068960"/>
            <a:ext cx="648072" cy="648072"/>
          </a:xfrm>
          <a:prstGeom prst="rect">
            <a:avLst/>
          </a:prstGeom>
          <a:noFill/>
        </p:spPr>
      </p:pic>
      <p:pic>
        <p:nvPicPr>
          <p:cNvPr id="6" name="Picture 2" descr="C:\Users\010202.CHIIKIKAGAKU\Pictures\素材集\イラストAC\093993.jpg"/>
          <p:cNvPicPr>
            <a:picLocks noChangeAspect="1" noChangeArrowheads="1"/>
          </p:cNvPicPr>
          <p:nvPr/>
        </p:nvPicPr>
        <p:blipFill>
          <a:blip r:embed="rId4" cstate="print"/>
          <a:srcRect/>
          <a:stretch>
            <a:fillRect/>
          </a:stretch>
        </p:blipFill>
        <p:spPr bwMode="auto">
          <a:xfrm>
            <a:off x="4788024" y="3789040"/>
            <a:ext cx="600298" cy="600298"/>
          </a:xfrm>
          <a:prstGeom prst="rect">
            <a:avLst/>
          </a:prstGeom>
          <a:noFill/>
        </p:spPr>
      </p:pic>
      <p:cxnSp>
        <p:nvCxnSpPr>
          <p:cNvPr id="8" name="直線コネクタ 7"/>
          <p:cNvCxnSpPr/>
          <p:nvPr/>
        </p:nvCxnSpPr>
        <p:spPr>
          <a:xfrm>
            <a:off x="4716016" y="764704"/>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716016" y="4365104"/>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580112" y="292494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80112" y="148478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80112" y="220486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16016" y="3645024"/>
            <a:ext cx="4320480" cy="0"/>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5580112" y="548680"/>
            <a:ext cx="144016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fontScale="70000" lnSpcReduction="20000"/>
          </a:bodyPr>
          <a:lstStyle/>
          <a:p>
            <a:pPr algn="ctr" fontAlgn="auto">
              <a:spcBef>
                <a:spcPts val="0"/>
              </a:spcBef>
              <a:spcAft>
                <a:spcPts val="0"/>
              </a:spcAft>
              <a:defRPr/>
            </a:pPr>
            <a:r>
              <a:rPr lang="ja-JP" altLang="en-US" sz="1400" dirty="0">
                <a:solidFill>
                  <a:schemeClr val="tx1"/>
                </a:solidFill>
                <a:latin typeface="HGPｺﾞｼｯｸM" pitchFamily="50" charset="-128"/>
                <a:ea typeface="HGPｺﾞｼｯｸM" pitchFamily="50" charset="-128"/>
              </a:rPr>
              <a:t>令和３年度</a:t>
            </a:r>
            <a:r>
              <a:rPr lang="zh-TW" altLang="en-US" sz="1400" dirty="0">
                <a:solidFill>
                  <a:schemeClr val="tx1"/>
                </a:solidFill>
                <a:latin typeface="HGPｺﾞｼｯｸM" pitchFamily="50" charset="-128"/>
                <a:ea typeface="HGPｺﾞｼｯｸM" pitchFamily="50" charset="-128"/>
              </a:rPr>
              <a:t>決算</a:t>
            </a:r>
            <a:endParaRPr lang="en-US" altLang="ja-JP" sz="1400" dirty="0">
              <a:solidFill>
                <a:schemeClr val="tx1"/>
              </a:solidFill>
              <a:latin typeface="HGPｺﾞｼｯｸM" pitchFamily="50" charset="-128"/>
              <a:ea typeface="HGPｺﾞｼｯｸM" pitchFamily="50" charset="-128"/>
            </a:endParaRPr>
          </a:p>
        </p:txBody>
      </p:sp>
      <p:pic>
        <p:nvPicPr>
          <p:cNvPr id="15" name="Picture 4" descr="C:\Users\010202.CHIIKIKAGAKU\Pictures\素材集\イラストAC\087502.jpg"/>
          <p:cNvPicPr>
            <a:picLocks noChangeAspect="1" noChangeArrowheads="1"/>
          </p:cNvPicPr>
          <p:nvPr/>
        </p:nvPicPr>
        <p:blipFill>
          <a:blip r:embed="rId5" cstate="print"/>
          <a:srcRect/>
          <a:stretch>
            <a:fillRect/>
          </a:stretch>
        </p:blipFill>
        <p:spPr bwMode="auto">
          <a:xfrm>
            <a:off x="4690904" y="2204864"/>
            <a:ext cx="817200" cy="817200"/>
          </a:xfrm>
          <a:prstGeom prst="rect">
            <a:avLst/>
          </a:prstGeom>
          <a:noFill/>
        </p:spPr>
      </p:pic>
      <p:pic>
        <p:nvPicPr>
          <p:cNvPr id="16" name="Picture 5" descr="C:\Users\010202.CHIIKIKAGAKU\Pictures\素材集\イラストAC\088041.jpg"/>
          <p:cNvPicPr>
            <a:picLocks noChangeAspect="1" noChangeArrowheads="1"/>
          </p:cNvPicPr>
          <p:nvPr/>
        </p:nvPicPr>
        <p:blipFill>
          <a:blip r:embed="rId6" cstate="print"/>
          <a:srcRect/>
          <a:stretch>
            <a:fillRect/>
          </a:stretch>
        </p:blipFill>
        <p:spPr bwMode="auto">
          <a:xfrm>
            <a:off x="4825374" y="1667052"/>
            <a:ext cx="538714" cy="537812"/>
          </a:xfrm>
          <a:prstGeom prst="rect">
            <a:avLst/>
          </a:prstGeom>
          <a:noFill/>
        </p:spPr>
      </p:pic>
      <p:pic>
        <p:nvPicPr>
          <p:cNvPr id="17" name="Picture 6" descr="C:\Users\010202.CHIIKIKAGAKU\Pictures\素材集\イラストAC\114890.jpg"/>
          <p:cNvPicPr>
            <a:picLocks noChangeAspect="1" noChangeArrowheads="1"/>
          </p:cNvPicPr>
          <p:nvPr/>
        </p:nvPicPr>
        <p:blipFill>
          <a:blip r:embed="rId7" cstate="print"/>
          <a:srcRect/>
          <a:stretch>
            <a:fillRect/>
          </a:stretch>
        </p:blipFill>
        <p:spPr bwMode="auto">
          <a:xfrm>
            <a:off x="4763790" y="884486"/>
            <a:ext cx="672306" cy="672306"/>
          </a:xfrm>
          <a:prstGeom prst="rect">
            <a:avLst/>
          </a:prstGeom>
          <a:noFill/>
        </p:spPr>
      </p:pic>
      <p:sp>
        <p:nvSpPr>
          <p:cNvPr id="18" name="正方形/長方形 17"/>
          <p:cNvSpPr/>
          <p:nvPr/>
        </p:nvSpPr>
        <p:spPr>
          <a:xfrm>
            <a:off x="4716016" y="76470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人にかかるコスト</a:t>
            </a:r>
            <a:endParaRPr lang="en-US" altLang="ja-JP" sz="800" b="1" dirty="0">
              <a:solidFill>
                <a:schemeClr val="tx1"/>
              </a:solidFill>
              <a:latin typeface="HGPｺﾞｼｯｸM" pitchFamily="50" charset="-128"/>
              <a:ea typeface="HGPｺﾞｼｯｸM" pitchFamily="50" charset="-128"/>
            </a:endParaRPr>
          </a:p>
        </p:txBody>
      </p:sp>
      <p:sp>
        <p:nvSpPr>
          <p:cNvPr id="19" name="正方形/長方形 18"/>
          <p:cNvSpPr/>
          <p:nvPr/>
        </p:nvSpPr>
        <p:spPr>
          <a:xfrm>
            <a:off x="4716016" y="148478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物にかかるコスト</a:t>
            </a:r>
            <a:endParaRPr lang="en-US" altLang="ja-JP" sz="800" b="1" dirty="0">
              <a:solidFill>
                <a:schemeClr val="tx1"/>
              </a:solidFill>
              <a:latin typeface="HGPｺﾞｼｯｸM" pitchFamily="50" charset="-128"/>
              <a:ea typeface="HGPｺﾞｼｯｸM" pitchFamily="50" charset="-128"/>
            </a:endParaRPr>
          </a:p>
        </p:txBody>
      </p:sp>
      <p:sp>
        <p:nvSpPr>
          <p:cNvPr id="20" name="正方形/長方形 19"/>
          <p:cNvSpPr/>
          <p:nvPr/>
        </p:nvSpPr>
        <p:spPr>
          <a:xfrm>
            <a:off x="4716016" y="2132856"/>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移転支出コスト</a:t>
            </a:r>
            <a:endParaRPr lang="en-US" altLang="ja-JP" sz="800" b="1" dirty="0">
              <a:solidFill>
                <a:schemeClr val="tx1"/>
              </a:solidFill>
              <a:latin typeface="HGPｺﾞｼｯｸM" pitchFamily="50" charset="-128"/>
              <a:ea typeface="HGPｺﾞｼｯｸM" pitchFamily="50" charset="-128"/>
            </a:endParaRPr>
          </a:p>
        </p:txBody>
      </p:sp>
      <p:sp>
        <p:nvSpPr>
          <p:cNvPr id="21" name="正方形/長方形 20"/>
          <p:cNvSpPr/>
          <p:nvPr/>
        </p:nvSpPr>
        <p:spPr>
          <a:xfrm>
            <a:off x="4716016" y="292494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その他のコスト</a:t>
            </a:r>
            <a:endParaRPr lang="en-US" altLang="ja-JP" sz="800" b="1" dirty="0">
              <a:solidFill>
                <a:schemeClr val="tx1"/>
              </a:solidFill>
              <a:latin typeface="HGPｺﾞｼｯｸM" pitchFamily="50" charset="-128"/>
              <a:ea typeface="HGPｺﾞｼｯｸM" pitchFamily="50" charset="-128"/>
            </a:endParaRPr>
          </a:p>
        </p:txBody>
      </p:sp>
      <p:sp>
        <p:nvSpPr>
          <p:cNvPr id="22" name="正方形/長方形 21"/>
          <p:cNvSpPr/>
          <p:nvPr/>
        </p:nvSpPr>
        <p:spPr>
          <a:xfrm>
            <a:off x="4716016" y="364502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収益</a:t>
            </a:r>
            <a:endParaRPr lang="en-US" altLang="ja-JP" sz="800" b="1" dirty="0">
              <a:solidFill>
                <a:schemeClr val="tx1"/>
              </a:solidFill>
              <a:latin typeface="HGPｺﾞｼｯｸM" pitchFamily="50" charset="-128"/>
              <a:ea typeface="HGPｺﾞｼｯｸM" pitchFamily="50" charset="-128"/>
            </a:endParaRPr>
          </a:p>
        </p:txBody>
      </p:sp>
      <p:sp>
        <p:nvSpPr>
          <p:cNvPr id="23" name="正方形/長方形 22"/>
          <p:cNvSpPr/>
          <p:nvPr/>
        </p:nvSpPr>
        <p:spPr>
          <a:xfrm>
            <a:off x="5508104" y="83671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220.3</a:t>
            </a:r>
            <a:r>
              <a:rPr lang="ja-JP" altLang="en-US" sz="1400" dirty="0">
                <a:solidFill>
                  <a:schemeClr val="tx1"/>
                </a:solidFill>
                <a:latin typeface="HGPｺﾞｼｯｸM" pitchFamily="50" charset="-128"/>
                <a:ea typeface="HGPｺﾞｼｯｸM" pitchFamily="50" charset="-128"/>
              </a:rPr>
              <a:t>（千円）</a:t>
            </a:r>
            <a:br>
              <a:rPr lang="en-US" altLang="ja-JP" sz="1400" dirty="0">
                <a:solidFill>
                  <a:schemeClr val="tx1"/>
                </a:solidFill>
                <a:latin typeface="HGPｺﾞｼｯｸM" pitchFamily="50" charset="-128"/>
                <a:ea typeface="HGPｺﾞｼｯｸM" pitchFamily="50" charset="-128"/>
              </a:rPr>
            </a:b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a:t>
            </a:r>
            <a:r>
              <a:rPr lang="en-US" altLang="ja-JP" sz="800" b="1" dirty="0">
                <a:solidFill>
                  <a:srgbClr val="FF0000"/>
                </a:solidFill>
                <a:latin typeface="HGPｺﾞｼｯｸM" pitchFamily="50" charset="-128"/>
                <a:ea typeface="HGPｺﾞｼｯｸM" pitchFamily="50" charset="-128"/>
              </a:rPr>
              <a:t>12.7</a:t>
            </a:r>
            <a:r>
              <a:rPr lang="ja-JP" altLang="en-US" sz="800" b="1" dirty="0">
                <a:solidFill>
                  <a:srgbClr val="FF0000"/>
                </a:solidFill>
                <a:latin typeface="HGPｺﾞｼｯｸM" pitchFamily="50" charset="-128"/>
                <a:ea typeface="HGPｺﾞｼｯｸM" pitchFamily="50" charset="-128"/>
              </a:rPr>
              <a:t>（千円）増</a:t>
            </a:r>
            <a:endParaRPr lang="en-US" altLang="ja-JP" sz="900" b="1" dirty="0">
              <a:solidFill>
                <a:srgbClr val="0070C0"/>
              </a:solidFill>
              <a:latin typeface="HGPｺﾞｼｯｸM" pitchFamily="50" charset="-128"/>
              <a:ea typeface="HGPｺﾞｼｯｸM" pitchFamily="50" charset="-128"/>
            </a:endParaRPr>
          </a:p>
        </p:txBody>
      </p:sp>
      <p:sp>
        <p:nvSpPr>
          <p:cNvPr id="24" name="正方形/長方形 23"/>
          <p:cNvSpPr/>
          <p:nvPr/>
        </p:nvSpPr>
        <p:spPr>
          <a:xfrm>
            <a:off x="5508104" y="155679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335.1</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a:t>
            </a:r>
            <a:r>
              <a:rPr lang="en-US" altLang="ja-JP" sz="800" b="1" dirty="0">
                <a:solidFill>
                  <a:srgbClr val="FF0000"/>
                </a:solidFill>
                <a:latin typeface="HGPｺﾞｼｯｸM" pitchFamily="50" charset="-128"/>
                <a:ea typeface="HGPｺﾞｼｯｸM" pitchFamily="50" charset="-128"/>
              </a:rPr>
              <a:t>14.9</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sp>
        <p:nvSpPr>
          <p:cNvPr id="25" name="正方形/長方形 24"/>
          <p:cNvSpPr/>
          <p:nvPr/>
        </p:nvSpPr>
        <p:spPr>
          <a:xfrm>
            <a:off x="5508104" y="227687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762.2</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defRPr/>
            </a:pP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良い</a:t>
            </a: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前年度</a:t>
            </a:r>
            <a:r>
              <a:rPr lang="en-US" altLang="ja-JP" sz="800" b="1" dirty="0">
                <a:solidFill>
                  <a:srgbClr val="0070C0"/>
                </a:solidFill>
                <a:latin typeface="HGPｺﾞｼｯｸM" pitchFamily="50" charset="-128"/>
                <a:ea typeface="HGPｺﾞｼｯｸM" pitchFamily="50" charset="-128"/>
              </a:rPr>
              <a:t>73.0</a:t>
            </a:r>
            <a:r>
              <a:rPr lang="ja-JP" altLang="en-US" sz="800" b="1" dirty="0">
                <a:solidFill>
                  <a:srgbClr val="0070C0"/>
                </a:solidFill>
                <a:latin typeface="HGPｺﾞｼｯｸM" pitchFamily="50" charset="-128"/>
                <a:ea typeface="HGPｺﾞｼｯｸM" pitchFamily="50" charset="-128"/>
              </a:rPr>
              <a:t>（千円）減</a:t>
            </a:r>
            <a:endParaRPr lang="en-US" altLang="ja-JP" sz="800" b="1" dirty="0">
              <a:solidFill>
                <a:srgbClr val="0070C0"/>
              </a:solidFill>
              <a:latin typeface="HGPｺﾞｼｯｸM" pitchFamily="50" charset="-128"/>
              <a:ea typeface="HGPｺﾞｼｯｸM" pitchFamily="50" charset="-128"/>
            </a:endParaRPr>
          </a:p>
        </p:txBody>
      </p:sp>
      <p:sp>
        <p:nvSpPr>
          <p:cNvPr id="26" name="正方形/長方形 25"/>
          <p:cNvSpPr/>
          <p:nvPr/>
        </p:nvSpPr>
        <p:spPr>
          <a:xfrm>
            <a:off x="5508104" y="299695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30.0</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defRPr/>
            </a:pP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良い</a:t>
            </a: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前年度</a:t>
            </a:r>
            <a:r>
              <a:rPr lang="en-US" altLang="ja-JP" sz="800" b="1" dirty="0">
                <a:solidFill>
                  <a:srgbClr val="0070C0"/>
                </a:solidFill>
                <a:latin typeface="HGPｺﾞｼｯｸM" pitchFamily="50" charset="-128"/>
                <a:ea typeface="HGPｺﾞｼｯｸM" pitchFamily="50" charset="-128"/>
              </a:rPr>
              <a:t>4.1</a:t>
            </a:r>
            <a:r>
              <a:rPr lang="ja-JP" altLang="en-US" sz="800" b="1" dirty="0">
                <a:solidFill>
                  <a:srgbClr val="0070C0"/>
                </a:solidFill>
                <a:latin typeface="HGPｺﾞｼｯｸM" pitchFamily="50" charset="-128"/>
                <a:ea typeface="HGPｺﾞｼｯｸM" pitchFamily="50" charset="-128"/>
              </a:rPr>
              <a:t>（千円）減</a:t>
            </a:r>
            <a:endParaRPr lang="en-US" altLang="ja-JP" sz="900" b="1" dirty="0">
              <a:solidFill>
                <a:srgbClr val="0070C0"/>
              </a:solidFill>
              <a:latin typeface="HGPｺﾞｼｯｸM" pitchFamily="50" charset="-128"/>
              <a:ea typeface="HGPｺﾞｼｯｸM" pitchFamily="50" charset="-128"/>
            </a:endParaRPr>
          </a:p>
        </p:txBody>
      </p:sp>
      <p:sp>
        <p:nvSpPr>
          <p:cNvPr id="27" name="正方形/長方形 26"/>
          <p:cNvSpPr/>
          <p:nvPr/>
        </p:nvSpPr>
        <p:spPr>
          <a:xfrm>
            <a:off x="5508104" y="371703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a:defRPr/>
            </a:pPr>
            <a:r>
              <a:rPr lang="en-US" altLang="ja-JP" sz="2000" dirty="0">
                <a:solidFill>
                  <a:schemeClr val="tx1"/>
                </a:solidFill>
                <a:latin typeface="HGPｺﾞｼｯｸM" pitchFamily="50" charset="-128"/>
                <a:ea typeface="HGPｺﾞｼｯｸM" pitchFamily="50" charset="-128"/>
              </a:rPr>
              <a:t>133.0</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defRPr/>
            </a:pP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良い</a:t>
            </a: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対前年度</a:t>
            </a:r>
            <a:r>
              <a:rPr lang="en-US" altLang="ja-JP" sz="800" b="1" dirty="0">
                <a:solidFill>
                  <a:srgbClr val="0070C0"/>
                </a:solidFill>
                <a:latin typeface="HGPｺﾞｼｯｸM" pitchFamily="50" charset="-128"/>
                <a:ea typeface="HGPｺﾞｼｯｸM" pitchFamily="50" charset="-128"/>
              </a:rPr>
              <a:t>7.9</a:t>
            </a:r>
            <a:r>
              <a:rPr lang="ja-JP" altLang="en-US" sz="800" b="1" dirty="0">
                <a:solidFill>
                  <a:srgbClr val="0070C0"/>
                </a:solidFill>
                <a:latin typeface="HGPｺﾞｼｯｸM" pitchFamily="50" charset="-128"/>
                <a:ea typeface="HGPｺﾞｼｯｸM" pitchFamily="50" charset="-128"/>
              </a:rPr>
              <a:t>（千円）増</a:t>
            </a:r>
            <a:endParaRPr lang="en-US" altLang="ja-JP" sz="900" b="1" dirty="0">
              <a:solidFill>
                <a:srgbClr val="0070C0"/>
              </a:solidFill>
              <a:latin typeface="HGPｺﾞｼｯｸM" pitchFamily="50" charset="-128"/>
              <a:ea typeface="HGPｺﾞｼｯｸM" pitchFamily="50" charset="-128"/>
            </a:endParaRPr>
          </a:p>
        </p:txBody>
      </p:sp>
      <p:sp>
        <p:nvSpPr>
          <p:cNvPr id="28" name="正方形/長方形 27"/>
          <p:cNvSpPr/>
          <p:nvPr/>
        </p:nvSpPr>
        <p:spPr>
          <a:xfrm>
            <a:off x="7020272" y="836712"/>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本市職員の人件費に関連する費用が含まれます。今後の定員適正化とともに、業務効率の向上を図ります。</a:t>
            </a:r>
            <a:endParaRPr lang="en-US" altLang="ja-JP" sz="1000" dirty="0">
              <a:solidFill>
                <a:schemeClr val="tx1"/>
              </a:solidFill>
              <a:latin typeface="HGPｺﾞｼｯｸM" pitchFamily="50" charset="-128"/>
              <a:ea typeface="HGPｺﾞｼｯｸM" pitchFamily="50" charset="-128"/>
            </a:endParaRPr>
          </a:p>
        </p:txBody>
      </p:sp>
      <p:sp>
        <p:nvSpPr>
          <p:cNvPr id="29" name="正方形/長方形 28"/>
          <p:cNvSpPr/>
          <p:nvPr/>
        </p:nvSpPr>
        <p:spPr>
          <a:xfrm>
            <a:off x="7021760" y="157474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900" dirty="0">
                <a:solidFill>
                  <a:schemeClr val="tx1"/>
                </a:solidFill>
                <a:latin typeface="HGPｺﾞｼｯｸM" pitchFamily="50" charset="-128"/>
                <a:ea typeface="HGPｺﾞｼｯｸM" pitchFamily="50" charset="-128"/>
              </a:rPr>
              <a:t>建物や道路に関する維持補修費や光熱水費などが含まれます。</a:t>
            </a:r>
            <a:endParaRPr lang="en-US" altLang="ja-JP" sz="900" dirty="0">
              <a:solidFill>
                <a:schemeClr val="tx1"/>
              </a:solidFill>
              <a:latin typeface="HGPｺﾞｼｯｸM" pitchFamily="50" charset="-128"/>
              <a:ea typeface="HGPｺﾞｼｯｸM" pitchFamily="50" charset="-128"/>
            </a:endParaRPr>
          </a:p>
        </p:txBody>
      </p:sp>
      <p:sp>
        <p:nvSpPr>
          <p:cNvPr id="30" name="正方形/長方形 29"/>
          <p:cNvSpPr/>
          <p:nvPr/>
        </p:nvSpPr>
        <p:spPr>
          <a:xfrm>
            <a:off x="7020272" y="229482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77500" lnSpcReduction="20000"/>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高齢者や障がい者、子ども、生活保護受給者に対する各種支援や各種団体に対する補助金が含まれます。令和</a:t>
            </a:r>
            <a:r>
              <a:rPr lang="en-US" altLang="ja-JP" sz="1000" dirty="0">
                <a:solidFill>
                  <a:schemeClr val="tx1"/>
                </a:solidFill>
                <a:latin typeface="HGPｺﾞｼｯｸM" pitchFamily="50" charset="-128"/>
                <a:ea typeface="HGPｺﾞｼｯｸM" pitchFamily="50" charset="-128"/>
              </a:rPr>
              <a:t>2</a:t>
            </a:r>
            <a:r>
              <a:rPr lang="ja-JP" altLang="en-US" sz="1000" dirty="0">
                <a:solidFill>
                  <a:schemeClr val="tx1"/>
                </a:solidFill>
                <a:latin typeface="HGPｺﾞｼｯｸM" pitchFamily="50" charset="-128"/>
                <a:ea typeface="HGPｺﾞｼｯｸM" pitchFamily="50" charset="-128"/>
              </a:rPr>
              <a:t>年は定額給付金が含まれるため大幅に増加します。</a:t>
            </a:r>
            <a:endParaRPr lang="en-US" altLang="ja-JP" sz="1000" dirty="0">
              <a:solidFill>
                <a:schemeClr val="tx1"/>
              </a:solidFill>
              <a:latin typeface="HGPｺﾞｼｯｸM" pitchFamily="50" charset="-128"/>
              <a:ea typeface="HGPｺﾞｼｯｸM" pitchFamily="50" charset="-128"/>
            </a:endParaRPr>
          </a:p>
        </p:txBody>
      </p:sp>
      <p:sp>
        <p:nvSpPr>
          <p:cNvPr id="31" name="正方形/長方形 30"/>
          <p:cNvSpPr/>
          <p:nvPr/>
        </p:nvSpPr>
        <p:spPr>
          <a:xfrm>
            <a:off x="7020272" y="301490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借金の利息や災害復旧に関する費用などが含まれます。</a:t>
            </a:r>
            <a:endParaRPr lang="en-US" altLang="ja-JP" sz="1000" dirty="0">
              <a:solidFill>
                <a:schemeClr val="tx1"/>
              </a:solidFill>
              <a:latin typeface="HGPｺﾞｼｯｸM" pitchFamily="50" charset="-128"/>
              <a:ea typeface="HGPｺﾞｼｯｸM" pitchFamily="50" charset="-128"/>
            </a:endParaRPr>
          </a:p>
        </p:txBody>
      </p:sp>
      <p:sp>
        <p:nvSpPr>
          <p:cNvPr id="32" name="正方形/長方形 31"/>
          <p:cNvSpPr/>
          <p:nvPr/>
        </p:nvSpPr>
        <p:spPr>
          <a:xfrm>
            <a:off x="7020272" y="373498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一年間の収入ですが、地方税や地方交付税、国や県からの補助金は含まれません。</a:t>
            </a:r>
            <a:endParaRPr lang="en-US" altLang="ja-JP" sz="1000" dirty="0">
              <a:solidFill>
                <a:schemeClr val="tx1"/>
              </a:solidFill>
              <a:latin typeface="HGPｺﾞｼｯｸM" pitchFamily="50" charset="-128"/>
              <a:ea typeface="HGPｺﾞｼｯｸM" pitchFamily="50" charset="-128"/>
            </a:endParaRPr>
          </a:p>
        </p:txBody>
      </p:sp>
      <p:sp>
        <p:nvSpPr>
          <p:cNvPr id="40" name="正方形/長方形 39"/>
          <p:cNvSpPr/>
          <p:nvPr/>
        </p:nvSpPr>
        <p:spPr>
          <a:xfrm>
            <a:off x="4716016" y="0"/>
            <a:ext cx="4320480" cy="4766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住民一人当たり連結行政コスト計算書</a:t>
            </a:r>
            <a:endParaRPr lang="en-US" altLang="ja-JP" sz="1400" dirty="0">
              <a:solidFill>
                <a:schemeClr val="tx1"/>
              </a:solidFill>
              <a:latin typeface="HG丸ｺﾞｼｯｸM-PRO" pitchFamily="50" charset="-128"/>
              <a:ea typeface="HG丸ｺﾞｼｯｸM-PRO" pitchFamily="50" charset="-128"/>
            </a:endParaRPr>
          </a:p>
          <a:p>
            <a:pPr algn="ctr">
              <a:defRPr/>
            </a:pPr>
            <a:r>
              <a:rPr lang="en-US" altLang="ja-JP" sz="800" dirty="0">
                <a:solidFill>
                  <a:schemeClr val="tx1"/>
                </a:solidFill>
                <a:latin typeface="HG丸ｺﾞｼｯｸM-PRO" pitchFamily="50" charset="-128"/>
                <a:ea typeface="HG丸ｺﾞｼｯｸM-PRO" pitchFamily="50" charset="-128"/>
              </a:rPr>
              <a:t>※</a:t>
            </a:r>
            <a:r>
              <a:rPr lang="ja-JP" altLang="en-US" sz="800" dirty="0">
                <a:solidFill>
                  <a:schemeClr val="tx1"/>
                </a:solidFill>
                <a:latin typeface="HG丸ｺﾞｼｯｸM-PRO" pitchFamily="50" charset="-128"/>
                <a:ea typeface="HG丸ｺﾞｼｯｸM-PRO" pitchFamily="50" charset="-128"/>
              </a:rPr>
              <a:t>令和４年</a:t>
            </a:r>
            <a:r>
              <a:rPr lang="en-US" altLang="ja-JP" sz="800" dirty="0">
                <a:solidFill>
                  <a:schemeClr val="tx1"/>
                </a:solidFill>
                <a:latin typeface="HG丸ｺﾞｼｯｸM-PRO" pitchFamily="50" charset="-128"/>
                <a:ea typeface="HG丸ｺﾞｼｯｸM-PRO" pitchFamily="50" charset="-128"/>
              </a:rPr>
              <a:t>1</a:t>
            </a:r>
            <a:r>
              <a:rPr lang="ja-JP" altLang="en-US" sz="800" dirty="0">
                <a:solidFill>
                  <a:schemeClr val="tx1"/>
                </a:solidFill>
                <a:latin typeface="HG丸ｺﾞｼｯｸM-PRO" pitchFamily="50" charset="-128"/>
                <a:ea typeface="HG丸ｺﾞｼｯｸM-PRO" pitchFamily="50" charset="-128"/>
              </a:rPr>
              <a:t>月</a:t>
            </a:r>
            <a:r>
              <a:rPr lang="en-US" altLang="ja-JP" sz="800" dirty="0">
                <a:solidFill>
                  <a:schemeClr val="tx1"/>
                </a:solidFill>
                <a:latin typeface="HG丸ｺﾞｼｯｸM-PRO" pitchFamily="50" charset="-128"/>
                <a:ea typeface="HG丸ｺﾞｼｯｸM-PRO" pitchFamily="50" charset="-128"/>
              </a:rPr>
              <a:t>1</a:t>
            </a:r>
            <a:r>
              <a:rPr lang="ja-JP" altLang="en-US" sz="800" dirty="0">
                <a:solidFill>
                  <a:schemeClr val="tx1"/>
                </a:solidFill>
                <a:latin typeface="HG丸ｺﾞｼｯｸM-PRO" pitchFamily="50" charset="-128"/>
                <a:ea typeface="HG丸ｺﾞｼｯｸM-PRO" pitchFamily="50" charset="-128"/>
              </a:rPr>
              <a:t>日現在本市推計人口（</a:t>
            </a:r>
            <a:r>
              <a:rPr lang="en-US" altLang="ja-JP" sz="800" dirty="0">
                <a:solidFill>
                  <a:schemeClr val="tx1"/>
                </a:solidFill>
                <a:latin typeface="HG丸ｺﾞｼｯｸM-PRO" pitchFamily="50" charset="-128"/>
                <a:ea typeface="HG丸ｺﾞｼｯｸM-PRO" pitchFamily="50" charset="-128"/>
              </a:rPr>
              <a:t>17,394</a:t>
            </a:r>
            <a:r>
              <a:rPr lang="ja-JP" altLang="en-US" sz="800" dirty="0">
                <a:solidFill>
                  <a:schemeClr val="tx1"/>
                </a:solidFill>
                <a:latin typeface="HG丸ｺﾞｼｯｸM-PRO" pitchFamily="50" charset="-128"/>
                <a:ea typeface="HG丸ｺﾞｼｯｸM-PRO" pitchFamily="50" charset="-128"/>
              </a:rPr>
              <a:t>人）による</a:t>
            </a:r>
            <a:endParaRPr lang="en-US" altLang="ja-JP" sz="800" dirty="0">
              <a:solidFill>
                <a:schemeClr val="tx1"/>
              </a:solidFill>
              <a:latin typeface="HG丸ｺﾞｼｯｸM-PRO" pitchFamily="50" charset="-128"/>
              <a:ea typeface="HG丸ｺﾞｼｯｸM-PRO" pitchFamily="50" charset="-128"/>
            </a:endParaRPr>
          </a:p>
        </p:txBody>
      </p:sp>
      <p:cxnSp>
        <p:nvCxnSpPr>
          <p:cNvPr id="44" name="直線コネクタ 43"/>
          <p:cNvCxnSpPr/>
          <p:nvPr/>
        </p:nvCxnSpPr>
        <p:spPr>
          <a:xfrm>
            <a:off x="0" y="5085184"/>
            <a:ext cx="457200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107504" y="3429000"/>
            <a:ext cx="0" cy="1763688"/>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107504" y="2636912"/>
            <a:ext cx="4464496" cy="792088"/>
          </a:xfrm>
          <a:prstGeom prst="rect">
            <a:avLst/>
          </a:prstGeom>
          <a:solidFill>
            <a:srgbClr val="FFFFFF">
              <a:alpha val="69804"/>
            </a:srgbClr>
          </a:solidFill>
          <a:ln w="38100">
            <a:noFill/>
          </a:ln>
        </p:spPr>
        <p:style>
          <a:lnRef idx="2">
            <a:schemeClr val="accent6"/>
          </a:lnRef>
          <a:fillRef idx="1">
            <a:schemeClr val="lt1"/>
          </a:fillRef>
          <a:effectRef idx="0">
            <a:schemeClr val="accent6"/>
          </a:effectRef>
          <a:fontRef idx="minor">
            <a:schemeClr val="dk1"/>
          </a:fontRef>
        </p:style>
        <p:txBody>
          <a:bodyPr anchor="t">
            <a:noAutofit/>
          </a:bodyPr>
          <a:lstStyle/>
          <a:p>
            <a:pPr algn="r" fontAlgn="auto">
              <a:spcBef>
                <a:spcPts val="0"/>
              </a:spcBef>
              <a:spcAft>
                <a:spcPts val="0"/>
              </a:spcAft>
              <a:defRPr/>
            </a:pPr>
            <a:r>
              <a:rPr lang="ja-JP" altLang="en-US" sz="2800" b="1" dirty="0">
                <a:solidFill>
                  <a:schemeClr val="tx1"/>
                </a:solidFill>
                <a:latin typeface="HGS教科書体" pitchFamily="18" charset="-128"/>
                <a:ea typeface="HGS教科書体" pitchFamily="18" charset="-128"/>
              </a:rPr>
              <a:t>行政コスト計算書</a:t>
            </a:r>
            <a:endParaRPr lang="en-US" altLang="ja-JP" sz="2800" b="1" dirty="0">
              <a:solidFill>
                <a:schemeClr val="tx1"/>
              </a:solidFill>
              <a:latin typeface="HGS教科書体" pitchFamily="18" charset="-128"/>
              <a:ea typeface="HGS教科書体" pitchFamily="18" charset="-128"/>
            </a:endParaRPr>
          </a:p>
          <a:p>
            <a:pPr algn="r" fontAlgn="auto">
              <a:spcBef>
                <a:spcPts val="0"/>
              </a:spcBef>
              <a:spcAft>
                <a:spcPts val="0"/>
              </a:spcAft>
              <a:defRPr/>
            </a:pPr>
            <a:r>
              <a:rPr lang="ja-JP" altLang="en-US" dirty="0">
                <a:solidFill>
                  <a:schemeClr val="tx1"/>
                </a:solidFill>
                <a:latin typeface="HGS教科書体" pitchFamily="18" charset="-128"/>
                <a:ea typeface="HGS教科書体" pitchFamily="18" charset="-128"/>
              </a:rPr>
              <a:t>～串間市で一年間に発生するコスト～</a:t>
            </a:r>
            <a:endParaRPr lang="en-US" altLang="ja-JP" dirty="0">
              <a:solidFill>
                <a:schemeClr val="tx1"/>
              </a:solidFill>
              <a:latin typeface="HGS教科書体" pitchFamily="18" charset="-128"/>
              <a:ea typeface="HGS教科書体" pitchFamily="18" charset="-128"/>
            </a:endParaRPr>
          </a:p>
        </p:txBody>
      </p:sp>
      <p:sp>
        <p:nvSpPr>
          <p:cNvPr id="49" name="正方形/長方形 48"/>
          <p:cNvSpPr/>
          <p:nvPr/>
        </p:nvSpPr>
        <p:spPr bwMode="gray">
          <a:xfrm>
            <a:off x="179512" y="3429000"/>
            <a:ext cx="4392488"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100" dirty="0">
                <a:solidFill>
                  <a:schemeClr val="tx1"/>
                </a:solidFill>
                <a:latin typeface="HGPｺﾞｼｯｸM" pitchFamily="50" charset="-128"/>
                <a:ea typeface="HGPｺﾞｼｯｸM" pitchFamily="50" charset="-128"/>
              </a:rPr>
              <a:t>　本市の一年間の支出のうち、資産の形成（土地や建物の購入、基金の積み立て）以外の支出を計上する他、財産の中でも建物や工作物（道路や上下水道管等）等の、経年劣化、すなわち「減価償却」に伴うコスト等も計上の対象となります。</a:t>
            </a:r>
            <a:endParaRPr lang="en-US" altLang="ja-JP" sz="1100" dirty="0">
              <a:solidFill>
                <a:schemeClr val="tx1"/>
              </a:solidFill>
              <a:latin typeface="HGPｺﾞｼｯｸM" pitchFamily="50" charset="-128"/>
              <a:ea typeface="HGPｺﾞｼｯｸM" pitchFamily="50" charset="-128"/>
            </a:endParaRPr>
          </a:p>
          <a:p>
            <a:endParaRPr lang="en-US" altLang="ja-JP" sz="1100" dirty="0">
              <a:solidFill>
                <a:schemeClr val="tx1"/>
              </a:solidFill>
              <a:latin typeface="HGPｺﾞｼｯｸM" pitchFamily="50" charset="-128"/>
              <a:ea typeface="HGPｺﾞｼｯｸM" pitchFamily="50" charset="-128"/>
            </a:endParaRPr>
          </a:p>
          <a:p>
            <a:r>
              <a:rPr kumimoji="1" lang="ja-JP" altLang="en-US" sz="1100" dirty="0">
                <a:solidFill>
                  <a:schemeClr val="tx1"/>
                </a:solidFill>
                <a:latin typeface="HGPｺﾞｼｯｸM" pitchFamily="50" charset="-128"/>
                <a:ea typeface="HGPｺﾞｼｯｸM" pitchFamily="50" charset="-128"/>
              </a:rPr>
              <a:t>　今回公表する「連結財務諸表」では、発生したコストを「お金の使い道」という観点から分類し</a:t>
            </a:r>
            <a:r>
              <a:rPr lang="ja-JP" altLang="en-US" sz="1100" dirty="0">
                <a:solidFill>
                  <a:schemeClr val="tx1"/>
                </a:solidFill>
                <a:latin typeface="HGPｺﾞｼｯｸM" pitchFamily="50" charset="-128"/>
                <a:ea typeface="HGPｺﾞｼｯｸM" pitchFamily="50" charset="-128"/>
              </a:rPr>
              <a:t>ていますが、具体的な説明については右図の説明をご確認ください。</a:t>
            </a:r>
            <a:endParaRPr kumimoji="1" lang="ja-JP" altLang="en-US" sz="1100" dirty="0">
              <a:solidFill>
                <a:schemeClr val="tx1"/>
              </a:solidFill>
              <a:latin typeface="HGPｺﾞｼｯｸM" pitchFamily="50" charset="-128"/>
              <a:ea typeface="HGPｺﾞｼｯｸM" pitchFamily="50" charset="-128"/>
            </a:endParaRPr>
          </a:p>
        </p:txBody>
      </p:sp>
      <p:cxnSp>
        <p:nvCxnSpPr>
          <p:cNvPr id="42" name="直線コネクタ 41"/>
          <p:cNvCxnSpPr/>
          <p:nvPr/>
        </p:nvCxnSpPr>
        <p:spPr>
          <a:xfrm flipV="1">
            <a:off x="4459288" y="4365104"/>
            <a:ext cx="0" cy="848553"/>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20480" y="4437112"/>
            <a:ext cx="482352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3497200457"/>
              </p:ext>
            </p:extLst>
          </p:nvPr>
        </p:nvGraphicFramePr>
        <p:xfrm>
          <a:off x="4572000" y="4509117"/>
          <a:ext cx="4464496" cy="2228567"/>
        </p:xfrm>
        <a:graphic>
          <a:graphicData uri="http://schemas.openxmlformats.org/drawingml/2006/table">
            <a:tbl>
              <a:tblPr firstRow="1" bandRow="1">
                <a:tableStyleId>{69CF1AB2-1976-4502-BF36-3FF5EA218861}</a:tableStyleId>
              </a:tblPr>
              <a:tblGrid>
                <a:gridCol w="151216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68136">
                <a:tc>
                  <a:txBody>
                    <a:bodyPr/>
                    <a:lstStyle/>
                    <a:p>
                      <a:r>
                        <a:rPr kumimoji="1" lang="ja-JP" altLang="en-US" sz="1050" b="0" dirty="0"/>
                        <a:t>一般会計</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国民健康保険事業（事業勘定）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0"/>
                  </a:ext>
                </a:extLst>
              </a:tr>
              <a:tr h="268136">
                <a:tc>
                  <a:txBody>
                    <a:bodyPr/>
                    <a:lstStyle/>
                    <a:p>
                      <a:r>
                        <a:rPr kumimoji="1" lang="ja-JP" altLang="en-US" sz="1050" b="0" dirty="0"/>
                        <a:t>市木診療所事業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介護保険事業（保険事業勘定）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1"/>
                  </a:ext>
                </a:extLst>
              </a:tr>
              <a:tr h="268136">
                <a:tc>
                  <a:txBody>
                    <a:bodyPr/>
                    <a:lstStyle/>
                    <a:p>
                      <a:r>
                        <a:rPr kumimoji="1" lang="ja-JP" altLang="en-US" sz="1050" b="0" dirty="0"/>
                        <a:t>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後期高齢者医療事業（市町村）</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2"/>
                  </a:ext>
                </a:extLst>
              </a:tr>
              <a:tr h="268136">
                <a:tc>
                  <a:txBody>
                    <a:bodyPr/>
                    <a:lstStyle/>
                    <a:p>
                      <a:r>
                        <a:rPr kumimoji="1" lang="ja-JP" altLang="en-US" sz="1050" b="0" dirty="0"/>
                        <a:t>病院事業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日南串間広域不燃物処理組合</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3"/>
                  </a:ext>
                </a:extLst>
              </a:tr>
              <a:tr h="368291">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公共下水道事業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宮崎県後期高齢者医療広域連合（一般・後期）</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4"/>
                  </a:ext>
                </a:extLst>
              </a:tr>
              <a:tr h="244171">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農業集落排水事業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宮崎県市町村総合事務組合（自治会館）</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5"/>
                  </a:ext>
                </a:extLst>
              </a:tr>
              <a:tr h="268136">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漁業集落排水事業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串間市社会福祉協議会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6"/>
                  </a:ext>
                </a:extLst>
              </a:tr>
              <a:tr h="268136">
                <a:tc gridSpan="2">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70C0"/>
                          </a:solidFill>
                        </a:rPr>
                        <a:t>串間市の連結対象会計・団体</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CFFFF"/>
                    </a:solidFill>
                  </a:tcPr>
                </a:tc>
                <a:tc hMerge="1">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70C0"/>
                          </a:solidFill>
                        </a:rPr>
                        <a:t>串間市の連結対象会計・団体</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921</Words>
  <Application>Microsoft Office PowerPoint</Application>
  <PresentationFormat>画面に合わせる (4:3)</PresentationFormat>
  <Paragraphs>86</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HGPｺﾞｼｯｸM</vt:lpstr>
      <vt:lpstr>HGP創英角ｺﾞｼｯｸUB</vt:lpstr>
      <vt:lpstr>HGS教科書体</vt:lpstr>
      <vt:lpstr>HG丸ｺﾞｼｯｸM-PRO</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010202</dc:creator>
  <cp:lastModifiedBy>辻中 昇</cp:lastModifiedBy>
  <cp:revision>129</cp:revision>
  <cp:lastPrinted>2020-03-09T10:50:00Z</cp:lastPrinted>
  <dcterms:created xsi:type="dcterms:W3CDTF">2015-02-22T07:03:46Z</dcterms:created>
  <dcterms:modified xsi:type="dcterms:W3CDTF">2023-02-15T04:15:09Z</dcterms:modified>
</cp:coreProperties>
</file>